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bf4612042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bf4612042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bf4612042_0_1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bf4612042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ccde283b4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ccde283b4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bf4612042_1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bf4612042_1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f4612042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bf4612042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bf4612042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bf4612042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bf4612042_0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bf4612042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bf4612042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bf4612042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bf4612042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bf4612042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bf4612042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bf4612042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bf4612042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bf4612042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bf4612042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bf4612042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ccde283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ccde283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bf4612042_0_1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bf4612042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bf4612042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bf4612042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bf4612042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bf4612042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ccde283b4_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ccde283b4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bf4612042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bf4612042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bf4612042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bf4612042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bf461204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bf461204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bf461204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bf461204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bf461204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bf461204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bf4612042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bf4612042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bf4612042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bf461204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bf4612042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bf4612042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r.wikipedia.org/wiki/Trou_blanc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SvKjD32zUspageKST9mu6NiYymg0zO-Jl-WKuA8E29s/edit?tab=t.bvrx81c5eg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2293575" y="1775225"/>
            <a:ext cx="40827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Visu-Recherche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300490" y="2571750"/>
            <a:ext cx="1329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Artishow 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481800" y="3773600"/>
            <a:ext cx="22563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Membres: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Lina Mabrouk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Obeye Essaadani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Mohamed Boudouh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Rayane Bakkali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462250" y="2014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00"/>
              <a:t>NLTK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NLTK, tokenization et vocabulaire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Utilisation des expressions régulières pour tokenizer: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Après avoir reçu l‘ensemble des données sous forme d’un str , on utilise la bibliothèque RegexpTokenizer avec l’expression règulière  r”w+” pour la tokénization du texte.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Suppression de mots usuels :</a:t>
            </a:r>
            <a:br>
              <a:rPr lang="fr"/>
            </a:br>
            <a:r>
              <a:rPr lang="fr"/>
              <a:t>Utilisation de la bibliothèque NLTK.corpus pour éliminer les stopwords des langues française et anglaise.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 title="Screenshot from 2025-04-16 10-18-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25" y="752699"/>
            <a:ext cx="8650699" cy="29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902500" y="2010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Visualisation</a:t>
            </a:r>
            <a:endParaRPr sz="400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4310675"/>
            <a:ext cx="85206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Pipeline assemblé &amp; résultats de visualisation vers 1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Nuage de mots pour Wikipédia chaton par exemple et le m</a:t>
            </a:r>
            <a:r>
              <a:rPr lang="fr"/>
              <a:t>ême nuage en ne </a:t>
            </a:r>
            <a:r>
              <a:rPr lang="fr"/>
              <a:t>gardant</a:t>
            </a:r>
            <a:r>
              <a:rPr lang="fr"/>
              <a:t> que les mots avec 15 </a:t>
            </a:r>
            <a:r>
              <a:rPr lang="fr"/>
              <a:t>occurrences</a:t>
            </a:r>
            <a:r>
              <a:rPr lang="fr"/>
              <a:t> minimum :</a:t>
            </a:r>
            <a:endParaRPr/>
          </a:p>
        </p:txBody>
      </p:sp>
      <p:pic>
        <p:nvPicPr>
          <p:cNvPr id="164" name="Google Shape;164;p26" title="Capture d’écran 2025-04-15 à 09.05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0" y="1940013"/>
            <a:ext cx="3923574" cy="22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title="Capture d’écran 2025-04-15 à 09.04.03.png"/>
          <p:cNvPicPr preferRelativeResize="0"/>
          <p:nvPr/>
        </p:nvPicPr>
        <p:blipFill rotWithShape="1">
          <a:blip r:embed="rId4">
            <a:alphaModFix/>
          </a:blip>
          <a:srcRect b="4692" l="0" r="0" t="11653"/>
          <a:stretch/>
        </p:blipFill>
        <p:spPr>
          <a:xfrm>
            <a:off x="5027275" y="2049350"/>
            <a:ext cx="3361024" cy="17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Pipeline assemblé vers 2 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WordTreeMap, exemple avec la page Wikipédia de la transformée de Fourier :</a:t>
            </a:r>
            <a:endParaRPr/>
          </a:p>
        </p:txBody>
      </p:sp>
      <p:pic>
        <p:nvPicPr>
          <p:cNvPr id="172" name="Google Shape;172;p27" title="Capture d’écran 2025-04-15 à 11.23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00" y="1750349"/>
            <a:ext cx="4440577" cy="26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Topic Modeling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: It's a mixed membership model of hard clustering + matrix representation of a corpus. It only groups words under a set of topic but does not name the topic. The user has to search for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Important variables : Number of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It is advised to try a different range of these to get closer to the most optimal value. There could be words grouped under a topic that don't seem to be linked. This is caused by a surestimation or underestimation of the number of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6244525" y="1592225"/>
            <a:ext cx="3003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2105"/>
              <a:buNone/>
            </a:pPr>
            <a:r>
              <a:rPr i="1" lang="fr" sz="1900"/>
              <a:t>LDA : Latent Dirichlet allocation</a:t>
            </a:r>
            <a:endParaRPr i="1" sz="1900"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6244525" y="2275175"/>
            <a:ext cx="28164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fr"/>
              <a:t>Modèle probabiliste génératif qui suppose que chaque document est une combinaison de plusieurs topics, et que chaque topic est une distribution de mots.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LSA (Latent Semantic Analysis)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Outils: TruncatedSVD et TfidfVectorizer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75" y="1686550"/>
            <a:ext cx="4410200" cy="31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70900" y="132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5150"/>
            <a:ext cx="9144001" cy="40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title="Green and Black Modern Roadmap Timeline Brainstor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61352" cy="38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537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de la LSA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250"/>
            <a:ext cx="9143998" cy="43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NMF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185350" y="11403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 1 : Vectorization du texte : Transformation du texte en vecteurs en utilisant la vectorisation TF-IDF (qui décrit l’importance relative de chaque mot dans chacun des documents).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Etape 2 : Décomposition NMF : </a:t>
            </a:r>
            <a:endParaRPr/>
          </a:p>
        </p:txBody>
      </p:sp>
      <p:pic>
        <p:nvPicPr>
          <p:cNvPr id="210" name="Google Shape;210;p33" title="Screenshot from 2025-04-16 09-58-40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00" y="2186550"/>
            <a:ext cx="5222499" cy="2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 title="Screenshot from 2025-04-16 10-09-4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2311"/>
            <a:ext cx="4061500" cy="83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NMF</a:t>
            </a:r>
            <a:endParaRPr/>
          </a:p>
        </p:txBody>
      </p:sp>
      <p:pic>
        <p:nvPicPr>
          <p:cNvPr id="217" name="Google Shape;217;p34" title="Screenshot from 2025-04-15 10-57-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6758"/>
            <a:ext cx="9143998" cy="128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du score de cohérence en fonction du nombre de thèmes choisi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-116600" y="12618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4" name="Google Shape;224;p35" title="Screenshot from 2025-04-15 11-04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25" y="1451125"/>
            <a:ext cx="6411800" cy="36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BERTopic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Graphique représentant les clusters           Exemple des Topics </a:t>
            </a:r>
            <a:endParaRPr/>
          </a:p>
          <a:p>
            <a:pPr indent="0" lvl="0" marL="4114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  </a:t>
            </a:r>
            <a:r>
              <a:rPr lang="fr" sz="600"/>
              <a:t>(format : numéro Thèse : Titre thèse → mots-</a:t>
            </a:r>
            <a:r>
              <a:rPr lang="fr" sz="600"/>
              <a:t>clés</a:t>
            </a:r>
            <a:r>
              <a:rPr lang="fr" sz="600"/>
              <a:t> du topic)</a:t>
            </a:r>
            <a:endParaRPr sz="600"/>
          </a:p>
        </p:txBody>
      </p:sp>
      <p:pic>
        <p:nvPicPr>
          <p:cNvPr id="231" name="Google Shape;231;p36" title="Capture d’écran 2025-04-16 à 11.28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850" y="2222275"/>
            <a:ext cx="3519699" cy="14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Capture d’écran 2025-04-16 à 11.28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98" y="1734926"/>
            <a:ext cx="3860425" cy="28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Moyenne des distances au sein de chaque topic</a:t>
            </a:r>
            <a:endParaRPr/>
          </a:p>
        </p:txBody>
      </p:sp>
      <p:pic>
        <p:nvPicPr>
          <p:cNvPr id="238" name="Google Shape;238;p37" title="Capture d’écran 2025-04-16 à 11.28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581" y="1017800"/>
            <a:ext cx="4903070" cy="30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BERTopic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2026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/>
              <a:t>On</a:t>
            </a:r>
            <a:r>
              <a:rPr lang="fr" sz="1500"/>
              <a:t> peut comparer avec le résultat que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/>
              <a:t>nous donne la librairie python BERTopic :</a:t>
            </a:r>
            <a:endParaRPr sz="600">
              <a:solidFill>
                <a:srgbClr val="8BE9FD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8" title="Capture d’écran 2025-04-15 à 09.38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348" y="1017800"/>
            <a:ext cx="3429474" cy="35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2253600" y="1488750"/>
            <a:ext cx="46368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Web Scraping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0" y="0"/>
            <a:ext cx="9144000" cy="61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s2a web scraping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Web scraping</a:t>
            </a:r>
            <a:r>
              <a:rPr lang="fr"/>
              <a:t> : A l’aide des bibliothèques Python BeautifulSoup et Requests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 title="inspe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200"/>
            <a:ext cx="9144000" cy="43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 title="exploitation_tag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1" y="434075"/>
            <a:ext cx="9575725" cy="2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Eléments du code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URL = 'https://s2a.telecom-paris.fr/publications/#2024'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response = requests.get(URL)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response.status_code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tml_content = response.text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soup = BeautifulSoup(response.text, "html.parser")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soup.find_all("ol", class_="bibliography")</a:t>
            </a:r>
            <a:endParaRPr sz="13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94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Exemple de web scraping sur une page Wikipédia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8009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Lien: </a:t>
            </a:r>
            <a:r>
              <a:rPr lang="fr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Trou blanc — Wikipédia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8600"/>
            <a:ext cx="4856164" cy="33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50" y="1288600"/>
            <a:ext cx="4238348" cy="32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6159975" y="4558175"/>
            <a:ext cx="3095400" cy="3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 title="struct_fina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91724" cy="38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145000" y="4088000"/>
            <a:ext cx="3230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Extrait du résultat de scraping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310600" y="2949575"/>
            <a:ext cx="4833300" cy="596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Scraping pdfs :</a:t>
            </a:r>
            <a:r>
              <a:rPr lang="fr"/>
              <a:t> </a:t>
            </a:r>
            <a:r>
              <a:rPr lang="fr" sz="1800">
                <a:solidFill>
                  <a:schemeClr val="dk2"/>
                </a:solidFill>
              </a:rPr>
              <a:t>Ex: Fitz | PyMuPdf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